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258" r:id="rId4"/>
    <p:sldId id="257" r:id="rId5"/>
    <p:sldId id="264" r:id="rId6"/>
    <p:sldId id="259" r:id="rId7"/>
    <p:sldId id="260" r:id="rId8"/>
    <p:sldId id="261" r:id="rId9"/>
    <p:sldId id="263" r:id="rId10"/>
  </p:sldIdLst>
  <p:sldSz cx="14630400" cy="8229600"/>
  <p:notesSz cx="8229600" cy="14630400"/>
  <p:embeddedFontLst>
    <p:embeddedFont>
      <p:font typeface="Dela Gothic One" panose="020B0604020202020204" charset="-128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DM Sans" panose="020B0604020202020204" charset="0"/>
      <p:regular r:id="rId21"/>
    </p:embeddedFont>
    <p:embeddedFont>
      <p:font typeface="Heebo Light" pitchFamily="2" charset="-79"/>
      <p:regular r:id="rId22"/>
    </p:embeddedFont>
  </p:embeddedFontLst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33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412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gradFill flip="none" rotWithShape="1">
          <a:gsLst>
            <a:gs pos="61000">
              <a:schemeClr val="tx1"/>
            </a:gs>
            <a:gs pos="89000">
              <a:srgbClr val="FF0000"/>
            </a:gs>
            <a:gs pos="100000">
              <a:schemeClr val="bg2">
                <a:lumMod val="25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3748" y="3854832"/>
            <a:ext cx="7627382" cy="1545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My Tech Journey: Full Stack Roots, Data Analyst Wings, and AI Dreams</a:t>
            </a:r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6173748" y="5009229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presentation charts my path through the ever-evolving tech landscape. From foundational full-stack skills acquired at PIAIC to a fulfilling data analyst career and a renewed interest in AI, it's a story of adaptability and continuous growth.</a:t>
            </a:r>
            <a:endParaRPr lang="en-US" sz="17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73EC9E-A606-4F7B-9760-360ED76BA0CB}"/>
              </a:ext>
            </a:extLst>
          </p:cNvPr>
          <p:cNvSpPr txBox="1"/>
          <p:nvPr/>
        </p:nvSpPr>
        <p:spPr>
          <a:xfrm>
            <a:off x="5641867" y="1070394"/>
            <a:ext cx="7732489" cy="14714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Personal Development Plan</a:t>
            </a: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40960E60-14F0-4B3E-9258-5059CA9C9774}"/>
              </a:ext>
            </a:extLst>
          </p:cNvPr>
          <p:cNvSpPr/>
          <p:nvPr/>
        </p:nvSpPr>
        <p:spPr>
          <a:xfrm>
            <a:off x="6244709" y="291539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Name | Ebad-</a:t>
            </a: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ur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-Rehman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University ID: 19813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bg>
      <p:bgPr>
        <a:gradFill flip="none" rotWithShape="1">
          <a:gsLst>
            <a:gs pos="67000">
              <a:schemeClr val="tx1"/>
            </a:gs>
            <a:gs pos="84000">
              <a:srgbClr val="FF0000"/>
            </a:gs>
            <a:gs pos="0">
              <a:srgbClr val="FF0000">
                <a:lumMod val="65000"/>
              </a:srgbClr>
            </a:gs>
            <a:gs pos="100000">
              <a:schemeClr val="accent2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005482"/>
            <a:ext cx="7627382" cy="1968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600"/>
              </a:lnSpc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10 Important SMART goals that I want to achieve:</a:t>
            </a:r>
            <a:endParaRPr lang="en-PK" sz="4450" dirty="0">
              <a:solidFill>
                <a:srgbClr val="FAEBEB"/>
              </a:solidFill>
              <a:latin typeface="Dela Gothic One" pitchFamily="34" charset="0"/>
              <a:ea typeface="Dela Gothic One" pitchFamily="34" charset="-122"/>
            </a:endParaRPr>
          </a:p>
          <a:p>
            <a:pPr marL="0" indent="0" algn="l">
              <a:lnSpc>
                <a:spcPts val="5600"/>
              </a:lnSpc>
              <a:buNone/>
            </a:pPr>
            <a:endParaRPr lang="en-US" sz="4450" dirty="0"/>
          </a:p>
        </p:txBody>
      </p:sp>
      <p:sp>
        <p:nvSpPr>
          <p:cNvPr id="10" name="Text 7"/>
          <p:cNvSpPr/>
          <p:nvPr/>
        </p:nvSpPr>
        <p:spPr>
          <a:xfrm>
            <a:off x="6244709" y="2853732"/>
            <a:ext cx="7627382" cy="4370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FAEBEB"/>
              </a:solidFill>
              <a:latin typeface="Dela Gothic One" pitchFamily="34" charset="0"/>
              <a:ea typeface="Dela Gothic One" pitchFamily="34" charset="-122"/>
            </a:endParaRPr>
          </a:p>
          <a:p>
            <a:pPr marL="342900" indent="-342900">
              <a:buFont typeface="+mj-lt"/>
              <a:buAutoNum type="arabicPeriod"/>
            </a:pPr>
            <a:endParaRPr lang="en-US" sz="1400" dirty="0">
              <a:solidFill>
                <a:srgbClr val="FAEBEB"/>
              </a:solidFill>
              <a:latin typeface="Dela Gothic One" pitchFamily="34" charset="0"/>
              <a:ea typeface="Dela Gothic One" pitchFamily="34" charset="-122"/>
            </a:endParaRPr>
          </a:p>
          <a:p>
            <a:pPr marL="3960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Master data analysis techniques: Python, SQL, </a:t>
            </a:r>
            <a:r>
              <a:rPr lang="en-US" sz="1400" dirty="0" err="1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PowerBI</a:t>
            </a:r>
            <a:endParaRPr lang="en-US" sz="1400" dirty="0">
              <a:solidFill>
                <a:srgbClr val="FAEBEB"/>
              </a:solidFill>
              <a:latin typeface="Dela Gothic One" pitchFamily="34" charset="0"/>
              <a:ea typeface="Dela Gothic One" pitchFamily="34" charset="-122"/>
            </a:endParaRPr>
          </a:p>
          <a:p>
            <a:pPr marL="3960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Enroll in PIAIC AI specialization course</a:t>
            </a:r>
          </a:p>
          <a:p>
            <a:pPr marL="3960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Publish AI in data analysis blog post by EOY</a:t>
            </a:r>
          </a:p>
          <a:p>
            <a:pPr marL="3960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Improve React/Next.js: build 2 portfolio projects</a:t>
            </a:r>
          </a:p>
          <a:p>
            <a:pPr marL="3960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Secure promotion to Senior Data Analyst role</a:t>
            </a:r>
          </a:p>
          <a:p>
            <a:pPr marL="3960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Network with 10+ industry professionals</a:t>
            </a:r>
          </a:p>
          <a:p>
            <a:pPr marL="3960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Learn Docker and Kubernetes</a:t>
            </a:r>
          </a:p>
          <a:p>
            <a:pPr marL="3960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Achieve PostgreSQL or MongoDB certification</a:t>
            </a:r>
          </a:p>
          <a:p>
            <a:pPr marL="3960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Complete an AI/data analysis project</a:t>
            </a:r>
          </a:p>
          <a:p>
            <a:pPr marL="3960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Establish a dedicated learning schedule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bg>
      <p:bgPr>
        <a:gradFill flip="none" rotWithShape="1">
          <a:gsLst>
            <a:gs pos="64000">
              <a:schemeClr val="tx1"/>
            </a:gs>
            <a:gs pos="94000">
              <a:srgbClr val="FF0000"/>
            </a:gs>
            <a:gs pos="0">
              <a:srgbClr val="FF0000">
                <a:lumMod val="65000"/>
              </a:srgbClr>
            </a:gs>
            <a:gs pos="100000">
              <a:srgbClr val="FF0000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822425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Who can help you to achieve this goal faster?</a:t>
            </a:r>
          </a:p>
        </p:txBody>
      </p:sp>
      <p:sp>
        <p:nvSpPr>
          <p:cNvPr id="4" name="Shape 1"/>
          <p:cNvSpPr/>
          <p:nvPr/>
        </p:nvSpPr>
        <p:spPr>
          <a:xfrm>
            <a:off x="6244709" y="3237074"/>
            <a:ext cx="487442" cy="479105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pPr algn="ctr"/>
            <a:r>
              <a:rPr lang="en-US" sz="1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1</a:t>
            </a:r>
            <a:endParaRPr lang="en-PK" dirty="0"/>
          </a:p>
        </p:txBody>
      </p:sp>
      <p:sp>
        <p:nvSpPr>
          <p:cNvPr id="17" name="Shape 1">
            <a:extLst>
              <a:ext uri="{FF2B5EF4-FFF2-40B4-BE49-F238E27FC236}">
                <a16:creationId xmlns:a16="http://schemas.microsoft.com/office/drawing/2014/main" id="{A220F840-8CEB-4D3A-AFE1-19232C7AE00A}"/>
              </a:ext>
            </a:extLst>
          </p:cNvPr>
          <p:cNvSpPr/>
          <p:nvPr/>
        </p:nvSpPr>
        <p:spPr>
          <a:xfrm>
            <a:off x="6244709" y="5982771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r>
              <a:rPr lang="en-US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3</a:t>
            </a:r>
            <a:endParaRPr lang="en-PK" dirty="0"/>
          </a:p>
        </p:txBody>
      </p:sp>
      <p:sp>
        <p:nvSpPr>
          <p:cNvPr id="18" name="Shape 1">
            <a:extLst>
              <a:ext uri="{FF2B5EF4-FFF2-40B4-BE49-F238E27FC236}">
                <a16:creationId xmlns:a16="http://schemas.microsoft.com/office/drawing/2014/main" id="{D3AED2DA-0E1F-4378-9504-BCCA1CD32BC1}"/>
              </a:ext>
            </a:extLst>
          </p:cNvPr>
          <p:cNvSpPr/>
          <p:nvPr/>
        </p:nvSpPr>
        <p:spPr>
          <a:xfrm>
            <a:off x="6244709" y="460575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pPr algn="ctr"/>
            <a:r>
              <a:rPr lang="en-US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2</a:t>
            </a:r>
            <a:endParaRPr lang="en-PK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2C8BBE-6F85-45BC-B64C-CF9A70EB65FD}"/>
              </a:ext>
            </a:extLst>
          </p:cNvPr>
          <p:cNvSpPr txBox="1"/>
          <p:nvPr/>
        </p:nvSpPr>
        <p:spPr>
          <a:xfrm>
            <a:off x="6953459" y="3291960"/>
            <a:ext cx="69186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Colleagues in the Data Analytics team.</a:t>
            </a:r>
            <a:endParaRPr lang="en-PK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FA7085F-DE6B-4F46-A7EB-39B69D81C583}"/>
              </a:ext>
            </a:extLst>
          </p:cNvPr>
          <p:cNvSpPr txBox="1"/>
          <p:nvPr/>
        </p:nvSpPr>
        <p:spPr>
          <a:xfrm>
            <a:off x="6953459" y="460575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Online mentors or communities (e.g., LinkedIn, Stack Overflow).</a:t>
            </a:r>
            <a:endParaRPr lang="en-PK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C2AEE0-D439-4D07-AB23-5BAD3A610C2A}"/>
              </a:ext>
            </a:extLst>
          </p:cNvPr>
          <p:cNvSpPr txBox="1"/>
          <p:nvPr/>
        </p:nvSpPr>
        <p:spPr>
          <a:xfrm>
            <a:off x="6953459" y="6019205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Mentors from PIAIC or BTCM.</a:t>
            </a:r>
            <a:endParaRPr lang="en-PK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gradFill flip="none" rotWithShape="1">
          <a:gsLst>
            <a:gs pos="64000">
              <a:schemeClr val="tx1"/>
            </a:gs>
            <a:gs pos="94000">
              <a:srgbClr val="FF0000"/>
            </a:gs>
            <a:gs pos="0">
              <a:srgbClr val="FF0000">
                <a:lumMod val="65000"/>
              </a:srgbClr>
            </a:gs>
            <a:gs pos="100000">
              <a:srgbClr val="FF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676638"/>
            <a:ext cx="1247203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Full Stack Foundation: PIAIC (2022)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9308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Core Skills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503652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ReactJS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3926086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NextJS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348520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JavaScript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770953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TypeScript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5193387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5312926" y="29308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12926" y="3503652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PostgreSQL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5312926" y="3926086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MongoDB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9867543" y="29308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FRONT END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867543" y="3503651"/>
            <a:ext cx="4018359" cy="1614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Figma</a:t>
            </a: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Tailwind </a:t>
            </a:r>
            <a:r>
              <a:rPr lang="en-US" sz="1700" dirty="0" err="1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Css</a:t>
            </a:r>
            <a:endParaRPr lang="en-US" sz="1700" dirty="0">
              <a:solidFill>
                <a:srgbClr val="FFE5E5"/>
              </a:solidFill>
              <a:latin typeface="DM Sans" pitchFamily="34" charset="0"/>
              <a:ea typeface="DM Sans" pitchFamily="34" charset="-122"/>
              <a:cs typeface="DM Sans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58309" y="5859542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PIAIC program provided an intensive, hands-on education in modern web technologies. It gave me the tools to build dynamic web applications from the ground up.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bg>
      <p:bgPr>
        <a:gradFill flip="none" rotWithShape="1">
          <a:gsLst>
            <a:gs pos="67000">
              <a:schemeClr val="tx1"/>
            </a:gs>
            <a:gs pos="84000">
              <a:srgbClr val="FF0000"/>
            </a:gs>
            <a:gs pos="0">
              <a:srgbClr val="FF0000">
                <a:lumMod val="50000"/>
              </a:srgbClr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20812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36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THINGS TO START DOING AND STOP DOING</a:t>
            </a:r>
          </a:p>
        </p:txBody>
      </p:sp>
      <p:sp>
        <p:nvSpPr>
          <p:cNvPr id="20" name="Shape 1">
            <a:extLst>
              <a:ext uri="{FF2B5EF4-FFF2-40B4-BE49-F238E27FC236}">
                <a16:creationId xmlns:a16="http://schemas.microsoft.com/office/drawing/2014/main" id="{CE405B32-E0F7-40CF-BD72-7DDD680BFAA2}"/>
              </a:ext>
            </a:extLst>
          </p:cNvPr>
          <p:cNvSpPr/>
          <p:nvPr/>
        </p:nvSpPr>
        <p:spPr>
          <a:xfrm>
            <a:off x="70339" y="3036994"/>
            <a:ext cx="4049485" cy="789384"/>
          </a:xfrm>
          <a:prstGeom prst="roundRect">
            <a:avLst>
              <a:gd name="adj" fmla="val 1152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pPr algn="ctr">
              <a:lnSpc>
                <a:spcPct val="200000"/>
              </a:lnSpc>
            </a:pPr>
            <a:r>
              <a:rPr lang="en-US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START</a:t>
            </a:r>
            <a:r>
              <a:rPr lang="en-US" sz="800" dirty="0">
                <a:effectLst/>
              </a:rPr>
              <a:t> </a:t>
            </a:r>
            <a:r>
              <a:rPr lang="en-US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DOING</a:t>
            </a:r>
            <a:endParaRPr lang="en-PK" dirty="0">
              <a:solidFill>
                <a:srgbClr val="FAEBEB"/>
              </a:solidFill>
              <a:latin typeface="Dela Gothic One" pitchFamily="34" charset="0"/>
              <a:ea typeface="Dela Gothic One" pitchFamily="34" charset="-122"/>
            </a:endParaRPr>
          </a:p>
        </p:txBody>
      </p:sp>
      <p:sp>
        <p:nvSpPr>
          <p:cNvPr id="21" name="Shape 1">
            <a:extLst>
              <a:ext uri="{FF2B5EF4-FFF2-40B4-BE49-F238E27FC236}">
                <a16:creationId xmlns:a16="http://schemas.microsoft.com/office/drawing/2014/main" id="{FADB0D2E-40F5-42B0-B7B6-BCEF0ED51929}"/>
              </a:ext>
            </a:extLst>
          </p:cNvPr>
          <p:cNvSpPr/>
          <p:nvPr/>
        </p:nvSpPr>
        <p:spPr>
          <a:xfrm>
            <a:off x="4119825" y="3867476"/>
            <a:ext cx="4265866" cy="3799416"/>
          </a:xfrm>
          <a:prstGeom prst="roundRect">
            <a:avLst>
              <a:gd name="adj" fmla="val 1152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1. Procrastinating on learning.</a:t>
            </a:r>
            <a:endParaRPr lang="en-PK" sz="1600" dirty="0">
              <a:solidFill>
                <a:schemeClr val="bg1">
                  <a:lumMod val="95000"/>
                </a:schemeClr>
              </a:solidFill>
              <a:effectLst/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2. Multitasking during study time.</a:t>
            </a:r>
            <a:endParaRPr lang="en-PK" sz="1600" dirty="0">
              <a:solidFill>
                <a:schemeClr val="bg1">
                  <a:lumMod val="95000"/>
                </a:schemeClr>
              </a:solidFill>
              <a:effectLst/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3. Skipping planned study sessions.</a:t>
            </a:r>
            <a:endParaRPr lang="en-PK" sz="1600" dirty="0">
              <a:solidFill>
                <a:schemeClr val="bg1">
                  <a:lumMod val="95000"/>
                </a:schemeClr>
              </a:solidFill>
              <a:effectLst/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4. Overcommitting to non-goal tasks.</a:t>
            </a:r>
            <a:endParaRPr lang="en-PK" sz="1600" dirty="0">
              <a:solidFill>
                <a:schemeClr val="bg1">
                  <a:lumMod val="95000"/>
                </a:schemeClr>
              </a:solidFill>
              <a:effectLst/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5. Doubting my ability to transition.</a:t>
            </a:r>
            <a:endParaRPr lang="en-PK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Shape 1">
            <a:extLst>
              <a:ext uri="{FF2B5EF4-FFF2-40B4-BE49-F238E27FC236}">
                <a16:creationId xmlns:a16="http://schemas.microsoft.com/office/drawing/2014/main" id="{1F54292B-1ACF-4EDD-95C7-2D364F2E8678}"/>
              </a:ext>
            </a:extLst>
          </p:cNvPr>
          <p:cNvSpPr/>
          <p:nvPr/>
        </p:nvSpPr>
        <p:spPr>
          <a:xfrm>
            <a:off x="70339" y="3867475"/>
            <a:ext cx="4049486" cy="3799415"/>
          </a:xfrm>
          <a:prstGeom prst="roundRect">
            <a:avLst>
              <a:gd name="adj" fmla="val 1152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1. Dedicate 1 hour daily to AI course</a:t>
            </a:r>
            <a:endParaRPr lang="en-PK" sz="1600" dirty="0">
              <a:solidFill>
                <a:schemeClr val="bg1">
                  <a:lumMod val="95000"/>
                </a:schemeClr>
              </a:solidFill>
              <a:effectLst/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2. Track progress in a journal.</a:t>
            </a:r>
            <a:endParaRPr lang="en-PK" sz="1600" dirty="0">
              <a:solidFill>
                <a:schemeClr val="bg1">
                  <a:lumMod val="95000"/>
                </a:schemeClr>
              </a:solidFill>
              <a:effectLst/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3. Join online study groups.</a:t>
            </a:r>
            <a:endParaRPr lang="en-PK" sz="1600" dirty="0">
              <a:solidFill>
                <a:schemeClr val="bg1">
                  <a:lumMod val="95000"/>
                </a:schemeClr>
              </a:solidFill>
              <a:effectLst/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4. Practice coding daily.</a:t>
            </a:r>
            <a:endParaRPr lang="en-PK" sz="1600" dirty="0">
              <a:solidFill>
                <a:schemeClr val="bg1">
                  <a:lumMod val="95000"/>
                </a:schemeClr>
              </a:solidFill>
              <a:effectLst/>
              <a:latin typeface="Century Gothic" panose="020B0502020202020204" pitchFamily="34" charset="0"/>
              <a:ea typeface="Century Gothic" panose="020B0502020202020204" pitchFamily="34" charset="0"/>
              <a:cs typeface="Century Gothic" panose="020B0502020202020204" pitchFamily="34" charset="0"/>
            </a:endParaRPr>
          </a:p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5. Seek feedback from mentors.</a:t>
            </a:r>
            <a:endParaRPr lang="en-PK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3" name="Shape 1">
            <a:extLst>
              <a:ext uri="{FF2B5EF4-FFF2-40B4-BE49-F238E27FC236}">
                <a16:creationId xmlns:a16="http://schemas.microsoft.com/office/drawing/2014/main" id="{FE9C292E-372C-4B5E-85D3-E150BB6F990E}"/>
              </a:ext>
            </a:extLst>
          </p:cNvPr>
          <p:cNvSpPr/>
          <p:nvPr/>
        </p:nvSpPr>
        <p:spPr>
          <a:xfrm>
            <a:off x="4119825" y="3036994"/>
            <a:ext cx="4265865" cy="789384"/>
          </a:xfrm>
          <a:prstGeom prst="roundRect">
            <a:avLst>
              <a:gd name="adj" fmla="val 1152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pPr algn="ctr">
              <a:lnSpc>
                <a:spcPct val="200000"/>
              </a:lnSpc>
            </a:pPr>
            <a:r>
              <a:rPr lang="en-US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STOP</a:t>
            </a:r>
            <a:r>
              <a:rPr lang="en-US" sz="800" dirty="0">
                <a:effectLst/>
              </a:rPr>
              <a:t> </a:t>
            </a:r>
            <a:r>
              <a:rPr lang="en-US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DOING</a:t>
            </a:r>
            <a:endParaRPr lang="en-PK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bg>
      <p:bgPr>
        <a:gradFill flip="none" rotWithShape="1">
          <a:gsLst>
            <a:gs pos="64000">
              <a:schemeClr val="tx1"/>
            </a:gs>
            <a:gs pos="94000">
              <a:srgbClr val="FF0000"/>
            </a:gs>
            <a:gs pos="0">
              <a:srgbClr val="FF0000">
                <a:lumMod val="65000"/>
              </a:srgbClr>
            </a:gs>
            <a:gs pos="100000">
              <a:srgbClr val="FF0000"/>
            </a:gs>
          </a:gsLst>
          <a:path path="rect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3178" y="665321"/>
            <a:ext cx="7817644" cy="1246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Navigating the Tech Tides: Web's Constant Evolution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178" y="2196346"/>
            <a:ext cx="947499" cy="11370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94880" y="2385774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Web1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894880" y="2811066"/>
            <a:ext cx="658594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Static content.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178" y="3333393"/>
            <a:ext cx="947499" cy="11370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94880" y="3522821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Web2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894880" y="3948113"/>
            <a:ext cx="658594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Interactive platforms.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178" y="4470440"/>
            <a:ext cx="947499" cy="11370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94880" y="4659868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Web3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894880" y="5085159"/>
            <a:ext cx="658594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Decentralized web.</a:t>
            </a:r>
            <a:endParaRPr lang="en-US" sz="14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3178" y="5607487"/>
            <a:ext cx="947499" cy="113704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894880" y="5796915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AI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894880" y="6222206"/>
            <a:ext cx="658594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Intelligent systems.</a:t>
            </a:r>
            <a:endParaRPr lang="en-US" sz="1450" dirty="0"/>
          </a:p>
        </p:txBody>
      </p:sp>
      <p:sp>
        <p:nvSpPr>
          <p:cNvPr id="16" name="Text 9"/>
          <p:cNvSpPr/>
          <p:nvPr/>
        </p:nvSpPr>
        <p:spPr>
          <a:xfrm>
            <a:off x="663178" y="6957655"/>
            <a:ext cx="781764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tech landscape is constantly shifting. From static Web1 to immersive VR and AI-driven systems, the evolution presents both a challenge and an opportunity.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bg>
      <p:bgPr>
        <a:gradFill flip="none" rotWithShape="1">
          <a:gsLst>
            <a:gs pos="64000">
              <a:schemeClr val="tx1"/>
            </a:gs>
            <a:gs pos="94000">
              <a:srgbClr val="FF0000"/>
            </a:gs>
            <a:gs pos="0">
              <a:srgbClr val="FF0000">
                <a:lumMod val="65000"/>
              </a:srgbClr>
            </a:gs>
            <a:gs pos="100000">
              <a:srgbClr val="FF0000"/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424583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 Practical Pivot: Balancing Passion and Stability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283268"/>
            <a:ext cx="6556891" cy="789384"/>
          </a:xfrm>
          <a:prstGeom prst="roundRect">
            <a:avLst>
              <a:gd name="adj" fmla="val 1152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PK" dirty="0"/>
          </a:p>
        </p:txBody>
      </p:sp>
      <p:sp>
        <p:nvSpPr>
          <p:cNvPr id="4" name="Text 2"/>
          <p:cNvSpPr/>
          <p:nvPr/>
        </p:nvSpPr>
        <p:spPr>
          <a:xfrm>
            <a:off x="3884413" y="3419833"/>
            <a:ext cx="304681" cy="380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7622501" y="3484736"/>
            <a:ext cx="137588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Passion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3052048" y="4057412"/>
            <a:ext cx="10711815" cy="1524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/>
        </p:spPr>
      </p:sp>
      <p:sp>
        <p:nvSpPr>
          <p:cNvPr id="7" name="Shape 5"/>
          <p:cNvSpPr/>
          <p:nvPr/>
        </p:nvSpPr>
        <p:spPr>
          <a:xfrm>
            <a:off x="758309" y="4180880"/>
            <a:ext cx="4371142" cy="789384"/>
          </a:xfrm>
          <a:prstGeom prst="roundRect">
            <a:avLst>
              <a:gd name="adj" fmla="val 1152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2791539" y="4385191"/>
            <a:ext cx="304681" cy="380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350" dirty="0"/>
          </a:p>
        </p:txBody>
      </p:sp>
      <p:sp>
        <p:nvSpPr>
          <p:cNvPr id="9" name="Text 7"/>
          <p:cNvSpPr/>
          <p:nvPr/>
        </p:nvSpPr>
        <p:spPr>
          <a:xfrm>
            <a:off x="5346025" y="4397454"/>
            <a:ext cx="95750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Skills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5237678" y="4955024"/>
            <a:ext cx="8526185" cy="1524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/>
        </p:spPr>
      </p:sp>
      <p:sp>
        <p:nvSpPr>
          <p:cNvPr id="11" name="Shape 9"/>
          <p:cNvSpPr/>
          <p:nvPr/>
        </p:nvSpPr>
        <p:spPr>
          <a:xfrm>
            <a:off x="758309" y="5078492"/>
            <a:ext cx="1864311" cy="789384"/>
          </a:xfrm>
          <a:prstGeom prst="roundRect">
            <a:avLst>
              <a:gd name="adj" fmla="val 1152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393984" y="5214108"/>
            <a:ext cx="304681" cy="380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350" dirty="0"/>
          </a:p>
        </p:txBody>
      </p:sp>
      <p:sp>
        <p:nvSpPr>
          <p:cNvPr id="13" name="Text 11"/>
          <p:cNvSpPr/>
          <p:nvPr/>
        </p:nvSpPr>
        <p:spPr>
          <a:xfrm>
            <a:off x="2943879" y="5238635"/>
            <a:ext cx="146661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Stability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8309" y="6111597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 had to prioritize financial stability. This led me to temporarily step away from full-stack development, but I knew I wanted a role that leveraged my tech skills.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bg>
      <p:bgPr>
        <a:gradFill flip="none" rotWithShape="1">
          <a:gsLst>
            <a:gs pos="64000">
              <a:schemeClr val="tx1"/>
            </a:gs>
            <a:gs pos="94000">
              <a:srgbClr val="FF0000"/>
            </a:gs>
            <a:gs pos="0">
              <a:srgbClr val="FF0000">
                <a:lumMod val="65000"/>
              </a:srgbClr>
            </a:gs>
            <a:gs pos="100000">
              <a:srgbClr val="FF0000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013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2346" y="3246834"/>
            <a:ext cx="12905899" cy="631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Analysis: A New Avenue for Tech Skills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46" y="4200406"/>
            <a:ext cx="480179" cy="48017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44573" y="4166830"/>
            <a:ext cx="2604135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Python Expertise</a:t>
            </a:r>
            <a:endParaRPr lang="en-US" sz="19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346" y="5290423"/>
            <a:ext cx="480179" cy="48017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344573" y="5256848"/>
            <a:ext cx="314253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Database Knowledge</a:t>
            </a:r>
            <a:endParaRPr lang="en-US" sz="19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346" y="6380440"/>
            <a:ext cx="480179" cy="480179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344573" y="6346865"/>
            <a:ext cx="2819400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Insight Generation</a:t>
            </a:r>
            <a:endParaRPr lang="en-US" sz="1950" dirty="0"/>
          </a:p>
        </p:txBody>
      </p:sp>
      <p:sp>
        <p:nvSpPr>
          <p:cNvPr id="10" name="Text 4"/>
          <p:cNvSpPr/>
          <p:nvPr/>
        </p:nvSpPr>
        <p:spPr>
          <a:xfrm>
            <a:off x="672346" y="7076718"/>
            <a:ext cx="13285708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analysis was a perfect fit. I could apply Python, AI algorithms, and database knowledge in a new and insightful way.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bg>
      <p:bgPr>
        <a:gradFill flip="none" rotWithShape="1">
          <a:gsLst>
            <a:gs pos="67000">
              <a:schemeClr val="tx1"/>
            </a:gs>
            <a:gs pos="84000">
              <a:srgbClr val="FF0000"/>
            </a:gs>
            <a:gs pos="0">
              <a:srgbClr val="FF0000">
                <a:lumMod val="50000"/>
              </a:srgbClr>
            </a:gs>
            <a:gs pos="100000">
              <a:schemeClr val="accent2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234" y="571381"/>
            <a:ext cx="13175933" cy="1367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AI's Persistent Allure: A Rekindled Desire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963460" y="3258026"/>
            <a:ext cx="2734270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analysis</a:t>
            </a:r>
            <a:endParaRPr lang="en-US" sz="2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436" y="2353985"/>
            <a:ext cx="4611529" cy="461152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18431" y="3324046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9932670" y="3258026"/>
            <a:ext cx="2746058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Machine learning</a:t>
            </a:r>
            <a:endParaRPr lang="en-US" sz="21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9436" y="2353985"/>
            <a:ext cx="4611529" cy="461152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300978" y="3324046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9932670" y="5719643"/>
            <a:ext cx="2734270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Automation</a:t>
            </a:r>
            <a:endParaRPr lang="en-US" sz="21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9436" y="2353985"/>
            <a:ext cx="4611529" cy="461152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300978" y="5606594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400" dirty="0"/>
          </a:p>
        </p:txBody>
      </p:sp>
      <p:sp>
        <p:nvSpPr>
          <p:cNvPr id="12" name="Text 7"/>
          <p:cNvSpPr/>
          <p:nvPr/>
        </p:nvSpPr>
        <p:spPr>
          <a:xfrm>
            <a:off x="1963460" y="5719643"/>
            <a:ext cx="2734270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Innovation</a:t>
            </a:r>
            <a:endParaRPr lang="en-US" sz="21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9436" y="2353985"/>
            <a:ext cx="4611529" cy="461152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018431" y="5606594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400" dirty="0"/>
          </a:p>
        </p:txBody>
      </p:sp>
      <p:sp>
        <p:nvSpPr>
          <p:cNvPr id="15" name="Text 9"/>
          <p:cNvSpPr/>
          <p:nvPr/>
        </p:nvSpPr>
        <p:spPr>
          <a:xfrm>
            <a:off x="727234" y="7199233"/>
            <a:ext cx="13175933" cy="664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potential of AI remains a strong draw. I'm exploring opportunities to integrate AI into data analysis, driven by a desire for learning and growth.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510</Words>
  <Application>Microsoft Office PowerPoint</Application>
  <PresentationFormat>Custom</PresentationFormat>
  <Paragraphs>94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Heebo Light</vt:lpstr>
      <vt:lpstr>DM Sans</vt:lpstr>
      <vt:lpstr>Century Gothic</vt:lpstr>
      <vt:lpstr>Arial</vt:lpstr>
      <vt:lpstr>Dela Gothic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Ebad prince</cp:lastModifiedBy>
  <cp:revision>9</cp:revision>
  <dcterms:created xsi:type="dcterms:W3CDTF">2025-04-21T06:14:33Z</dcterms:created>
  <dcterms:modified xsi:type="dcterms:W3CDTF">2025-04-22T01:07:45Z</dcterms:modified>
</cp:coreProperties>
</file>